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93" r:id="rId2"/>
    <p:sldId id="294" r:id="rId3"/>
    <p:sldId id="291" r:id="rId4"/>
    <p:sldId id="292" r:id="rId5"/>
    <p:sldId id="289" r:id="rId6"/>
    <p:sldId id="290" r:id="rId7"/>
    <p:sldId id="274" r:id="rId8"/>
    <p:sldId id="288" r:id="rId9"/>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2526" y="96"/>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8/24/2020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6" y="2982914"/>
            <a:ext cx="6216650" cy="2057400"/>
          </a:xfrm>
        </p:spPr>
        <p:txBody>
          <a:bodyPr/>
          <a:lstStyle/>
          <a:p>
            <a:r>
              <a:rPr lang="en-US"/>
              <a:t>Click to edit Master title style</a:t>
            </a:r>
          </a:p>
        </p:txBody>
      </p:sp>
      <p:sp>
        <p:nvSpPr>
          <p:cNvPr id="3" name="Subtitle 2"/>
          <p:cNvSpPr>
            <a:spLocks noGrp="1"/>
          </p:cNvSpPr>
          <p:nvPr>
            <p:ph type="subTitle" idx="1"/>
          </p:nvPr>
        </p:nvSpPr>
        <p:spPr>
          <a:xfrm>
            <a:off x="1096964" y="5440364"/>
            <a:ext cx="5121275" cy="2454275"/>
          </a:xfrm>
        </p:spPr>
        <p:txBody>
          <a:bodyPr/>
          <a:lstStyle>
            <a:lvl1pPr marL="0" indent="0" algn="ctr">
              <a:buNone/>
              <a:defRPr/>
            </a:lvl1pPr>
            <a:lvl2pPr marL="457198" indent="0" algn="ctr">
              <a:buNone/>
              <a:defRPr/>
            </a:lvl2pPr>
            <a:lvl3pPr marL="914394" indent="0" algn="ctr">
              <a:buNone/>
              <a:defRPr/>
            </a:lvl3pPr>
            <a:lvl4pPr marL="1371591" indent="0" algn="ctr">
              <a:buNone/>
              <a:defRPr/>
            </a:lvl4pPr>
            <a:lvl5pPr marL="1828789" indent="0" algn="ctr">
              <a:buNone/>
              <a:defRPr/>
            </a:lvl5pPr>
            <a:lvl6pPr marL="2285985" indent="0" algn="ctr">
              <a:buNone/>
              <a:defRPr/>
            </a:lvl6pPr>
            <a:lvl7pPr marL="2743183" indent="0" algn="ctr">
              <a:buNone/>
              <a:defRPr/>
            </a:lvl7pPr>
            <a:lvl8pPr marL="3200380" indent="0" algn="ctr">
              <a:buNone/>
              <a:defRPr/>
            </a:lvl8pPr>
            <a:lvl9pPr marL="3657577"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4"/>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4"/>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6"/>
          </a:xfrm>
        </p:spPr>
        <p:txBody>
          <a:bodyPr anchor="t"/>
          <a:lstStyle>
            <a:lvl1pPr algn="l">
              <a:defRPr sz="4001"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3"/>
          </a:xfrm>
        </p:spPr>
        <p:txBody>
          <a:bodyPr anchor="b"/>
          <a:lstStyle>
            <a:lvl1pPr marL="0" indent="0">
              <a:buNone/>
              <a:defRPr sz="2000"/>
            </a:lvl1pPr>
            <a:lvl2pPr marL="457198" indent="0">
              <a:buNone/>
              <a:defRPr sz="1799"/>
            </a:lvl2pPr>
            <a:lvl3pPr marL="914394" indent="0">
              <a:buNone/>
              <a:defRPr sz="1600"/>
            </a:lvl3pPr>
            <a:lvl4pPr marL="1371591" indent="0">
              <a:buNone/>
              <a:defRPr sz="1400"/>
            </a:lvl4pPr>
            <a:lvl5pPr marL="1828789" indent="0">
              <a:buNone/>
              <a:defRPr sz="1400"/>
            </a:lvl5pPr>
            <a:lvl6pPr marL="2285985" indent="0">
              <a:buNone/>
              <a:defRPr sz="1400"/>
            </a:lvl6pPr>
            <a:lvl7pPr marL="2743183" indent="0">
              <a:buNone/>
              <a:defRPr sz="1400"/>
            </a:lvl7pPr>
            <a:lvl8pPr marL="3200380" indent="0">
              <a:buNone/>
              <a:defRPr sz="1400"/>
            </a:lvl8pPr>
            <a:lvl9pPr marL="3657577"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6"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1"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6"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6" y="2149476"/>
            <a:ext cx="3232150"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6" y="3044826"/>
            <a:ext cx="3232150"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6"/>
            <a:ext cx="3233737"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6"/>
            <a:ext cx="3233737"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9"/>
            <a:ext cx="4089400" cy="8194675"/>
          </a:xfrm>
        </p:spPr>
        <p:txBody>
          <a:bodyPr/>
          <a:lstStyle>
            <a:lvl1pPr>
              <a:defRPr sz="3200"/>
            </a:lvl1pPr>
            <a:lvl2pPr>
              <a:defRPr sz="2800"/>
            </a:lvl2pPr>
            <a:lvl3pPr>
              <a:defRPr sz="2401"/>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4" y="6721476"/>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4" y="857250"/>
            <a:ext cx="4389437" cy="5761038"/>
          </a:xfrm>
        </p:spPr>
        <p:txBody>
          <a:bodyPr/>
          <a:lstStyle>
            <a:lvl1pPr marL="0" indent="0">
              <a:buNone/>
              <a:defRPr sz="3200"/>
            </a:lvl1pPr>
            <a:lvl2pPr marL="457198" indent="0">
              <a:buNone/>
              <a:defRPr sz="2800"/>
            </a:lvl2pPr>
            <a:lvl3pPr marL="914394" indent="0">
              <a:buNone/>
              <a:defRPr sz="2401"/>
            </a:lvl3pPr>
            <a:lvl4pPr marL="1371591" indent="0">
              <a:buNone/>
              <a:defRPr sz="2000"/>
            </a:lvl4pPr>
            <a:lvl5pPr marL="1828789" indent="0">
              <a:buNone/>
              <a:defRPr sz="2000"/>
            </a:lvl5pPr>
            <a:lvl6pPr marL="2285985" indent="0">
              <a:buNone/>
              <a:defRPr sz="2000"/>
            </a:lvl6pPr>
            <a:lvl7pPr marL="2743183" indent="0">
              <a:buNone/>
              <a:defRPr sz="2000"/>
            </a:lvl7pPr>
            <a:lvl8pPr marL="3200380" indent="0">
              <a:buNone/>
              <a:defRPr sz="2000"/>
            </a:lvl8pPr>
            <a:lvl9pPr marL="3657577" indent="0">
              <a:buNone/>
              <a:defRPr sz="2000"/>
            </a:lvl9pPr>
          </a:lstStyle>
          <a:p>
            <a:pPr lvl="0"/>
            <a:endParaRPr lang="en-US" noProof="0"/>
          </a:p>
        </p:txBody>
      </p:sp>
      <p:sp>
        <p:nvSpPr>
          <p:cNvPr id="4" name="Text Placeholder 3"/>
          <p:cNvSpPr>
            <a:spLocks noGrp="1"/>
          </p:cNvSpPr>
          <p:nvPr>
            <p:ph type="body" sz="half" idx="2"/>
          </p:nvPr>
        </p:nvSpPr>
        <p:spPr>
          <a:xfrm>
            <a:off x="1433514" y="7513639"/>
            <a:ext cx="4389437" cy="1127125"/>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6"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6" y="2239964"/>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6"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2"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198" algn="ctr" defTabSz="966782" rtl="0" fontAlgn="base">
        <a:spcBef>
          <a:spcPct val="0"/>
        </a:spcBef>
        <a:spcAft>
          <a:spcPct val="0"/>
        </a:spcAft>
        <a:defRPr sz="4700">
          <a:solidFill>
            <a:schemeClr val="tx2"/>
          </a:solidFill>
          <a:latin typeface="Arial" charset="0"/>
        </a:defRPr>
      </a:lvl6pPr>
      <a:lvl7pPr marL="914394" algn="ctr" defTabSz="966782" rtl="0" fontAlgn="base">
        <a:spcBef>
          <a:spcPct val="0"/>
        </a:spcBef>
        <a:spcAft>
          <a:spcPct val="0"/>
        </a:spcAft>
        <a:defRPr sz="4700">
          <a:solidFill>
            <a:schemeClr val="tx2"/>
          </a:solidFill>
          <a:latin typeface="Arial" charset="0"/>
        </a:defRPr>
      </a:lvl7pPr>
      <a:lvl8pPr marL="1371591" algn="ctr" defTabSz="966782" rtl="0" fontAlgn="base">
        <a:spcBef>
          <a:spcPct val="0"/>
        </a:spcBef>
        <a:spcAft>
          <a:spcPct val="0"/>
        </a:spcAft>
        <a:defRPr sz="4700">
          <a:solidFill>
            <a:schemeClr val="tx2"/>
          </a:solidFill>
          <a:latin typeface="Arial" charset="0"/>
        </a:defRPr>
      </a:lvl8pPr>
      <a:lvl9pPr marL="1828789" algn="ctr" defTabSz="966782" rtl="0" fontAlgn="base">
        <a:spcBef>
          <a:spcPct val="0"/>
        </a:spcBef>
        <a:spcAft>
          <a:spcPct val="0"/>
        </a:spcAft>
        <a:defRPr sz="4700">
          <a:solidFill>
            <a:schemeClr val="tx2"/>
          </a:solidFill>
          <a:latin typeface="Arial" charset="0"/>
        </a:defRPr>
      </a:lvl9pPr>
    </p:titleStyle>
    <p:bodyStyle>
      <a:lvl1pPr marL="361948" indent="-361948" algn="l" defTabSz="966782" rtl="0" eaLnBrk="0" fontAlgn="base" hangingPunct="0">
        <a:spcBef>
          <a:spcPct val="20000"/>
        </a:spcBef>
        <a:spcAft>
          <a:spcPct val="0"/>
        </a:spcAft>
        <a:buChar char="•"/>
        <a:defRPr sz="3399">
          <a:solidFill>
            <a:schemeClr val="tx1"/>
          </a:solidFill>
          <a:latin typeface="+mn-lt"/>
          <a:ea typeface="ＭＳ Ｐゴシック" charset="-128"/>
          <a:cs typeface="ＭＳ Ｐゴシック" charset="-128"/>
        </a:defRPr>
      </a:lvl1pPr>
      <a:lvl2pPr marL="785808" indent="-303211" algn="l" defTabSz="966782"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0" indent="-241298" algn="l" defTabSz="966782"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64" indent="-242886"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61" indent="-241298"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59" indent="-241298" algn="l" defTabSz="966782" rtl="0" fontAlgn="base">
        <a:spcBef>
          <a:spcPct val="20000"/>
        </a:spcBef>
        <a:spcAft>
          <a:spcPct val="0"/>
        </a:spcAft>
        <a:buChar char="»"/>
        <a:defRPr sz="2100">
          <a:solidFill>
            <a:schemeClr val="tx1"/>
          </a:solidFill>
          <a:latin typeface="+mn-lt"/>
          <a:ea typeface="ＭＳ Ｐゴシック" charset="-128"/>
        </a:defRPr>
      </a:lvl6pPr>
      <a:lvl7pPr marL="3089256" indent="-241298" algn="l" defTabSz="966782" rtl="0" fontAlgn="base">
        <a:spcBef>
          <a:spcPct val="20000"/>
        </a:spcBef>
        <a:spcAft>
          <a:spcPct val="0"/>
        </a:spcAft>
        <a:buChar char="»"/>
        <a:defRPr sz="2100">
          <a:solidFill>
            <a:schemeClr val="tx1"/>
          </a:solidFill>
          <a:latin typeface="+mn-lt"/>
          <a:ea typeface="ＭＳ Ｐゴシック" charset="-128"/>
        </a:defRPr>
      </a:lvl7pPr>
      <a:lvl8pPr marL="3546452" indent="-241298" algn="l" defTabSz="966782" rtl="0" fontAlgn="base">
        <a:spcBef>
          <a:spcPct val="20000"/>
        </a:spcBef>
        <a:spcAft>
          <a:spcPct val="0"/>
        </a:spcAft>
        <a:buChar char="»"/>
        <a:defRPr sz="2100">
          <a:solidFill>
            <a:schemeClr val="tx1"/>
          </a:solidFill>
          <a:latin typeface="+mn-lt"/>
          <a:ea typeface="ＭＳ Ｐゴシック" charset="-128"/>
        </a:defRPr>
      </a:lvl8pPr>
      <a:lvl9pPr marL="4003650" indent="-241298" algn="l" defTabSz="966782"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198" rtl="0" eaLnBrk="1" latinLnBrk="0" hangingPunct="1">
        <a:defRPr sz="1799" kern="1200">
          <a:solidFill>
            <a:schemeClr val="tx1"/>
          </a:solidFill>
          <a:latin typeface="+mn-lt"/>
          <a:ea typeface="+mn-ea"/>
          <a:cs typeface="+mn-cs"/>
        </a:defRPr>
      </a:lvl1pPr>
      <a:lvl2pPr marL="457198" algn="l" defTabSz="457198" rtl="0" eaLnBrk="1" latinLnBrk="0" hangingPunct="1">
        <a:defRPr sz="1799" kern="1200">
          <a:solidFill>
            <a:schemeClr val="tx1"/>
          </a:solidFill>
          <a:latin typeface="+mn-lt"/>
          <a:ea typeface="+mn-ea"/>
          <a:cs typeface="+mn-cs"/>
        </a:defRPr>
      </a:lvl2pPr>
      <a:lvl3pPr marL="914394" algn="l" defTabSz="457198" rtl="0" eaLnBrk="1" latinLnBrk="0" hangingPunct="1">
        <a:defRPr sz="1799" kern="1200">
          <a:solidFill>
            <a:schemeClr val="tx1"/>
          </a:solidFill>
          <a:latin typeface="+mn-lt"/>
          <a:ea typeface="+mn-ea"/>
          <a:cs typeface="+mn-cs"/>
        </a:defRPr>
      </a:lvl3pPr>
      <a:lvl4pPr marL="1371591" algn="l" defTabSz="457198" rtl="0" eaLnBrk="1" latinLnBrk="0" hangingPunct="1">
        <a:defRPr sz="1799" kern="1200">
          <a:solidFill>
            <a:schemeClr val="tx1"/>
          </a:solidFill>
          <a:latin typeface="+mn-lt"/>
          <a:ea typeface="+mn-ea"/>
          <a:cs typeface="+mn-cs"/>
        </a:defRPr>
      </a:lvl4pPr>
      <a:lvl5pPr marL="1828789" algn="l" defTabSz="457198" rtl="0" eaLnBrk="1" latinLnBrk="0" hangingPunct="1">
        <a:defRPr sz="1799" kern="1200">
          <a:solidFill>
            <a:schemeClr val="tx1"/>
          </a:solidFill>
          <a:latin typeface="+mn-lt"/>
          <a:ea typeface="+mn-ea"/>
          <a:cs typeface="+mn-cs"/>
        </a:defRPr>
      </a:lvl5pPr>
      <a:lvl6pPr marL="2285985" algn="l" defTabSz="457198" rtl="0" eaLnBrk="1" latinLnBrk="0" hangingPunct="1">
        <a:defRPr sz="1799" kern="1200">
          <a:solidFill>
            <a:schemeClr val="tx1"/>
          </a:solidFill>
          <a:latin typeface="+mn-lt"/>
          <a:ea typeface="+mn-ea"/>
          <a:cs typeface="+mn-cs"/>
        </a:defRPr>
      </a:lvl6pPr>
      <a:lvl7pPr marL="2743183" algn="l" defTabSz="457198" rtl="0" eaLnBrk="1" latinLnBrk="0" hangingPunct="1">
        <a:defRPr sz="1799" kern="1200">
          <a:solidFill>
            <a:schemeClr val="tx1"/>
          </a:solidFill>
          <a:latin typeface="+mn-lt"/>
          <a:ea typeface="+mn-ea"/>
          <a:cs typeface="+mn-cs"/>
        </a:defRPr>
      </a:lvl7pPr>
      <a:lvl8pPr marL="3200380" algn="l" defTabSz="457198" rtl="0" eaLnBrk="1" latinLnBrk="0" hangingPunct="1">
        <a:defRPr sz="1799" kern="1200">
          <a:solidFill>
            <a:schemeClr val="tx1"/>
          </a:solidFill>
          <a:latin typeface="+mn-lt"/>
          <a:ea typeface="+mn-ea"/>
          <a:cs typeface="+mn-cs"/>
        </a:defRPr>
      </a:lvl8pPr>
      <a:lvl9pPr marL="3657577" algn="l" defTabSz="457198"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Quickness</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14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4 IPSC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4 colt poppers, 2 USPSA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swingers + activators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Shooting box</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Barrels near the static paper are spall protection – look at setup and use if needed</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3AD89270-2731-45D4-8B4F-8A236DAEEA6B}"/>
              </a:ext>
            </a:extLst>
          </p:cNvPr>
          <p:cNvPicPr>
            <a:picLocks noChangeAspect="1"/>
          </p:cNvPicPr>
          <p:nvPr/>
        </p:nvPicPr>
        <p:blipFill rotWithShape="1">
          <a:blip r:embed="rId5"/>
          <a:srcRect l="6710" t="-558" b="-1"/>
          <a:stretch/>
        </p:blipFill>
        <p:spPr>
          <a:xfrm>
            <a:off x="281198" y="3246541"/>
            <a:ext cx="6824331" cy="594419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6463308"/>
          </a:xfrm>
          <a:prstGeom prst="rect">
            <a:avLst/>
          </a:prstGeom>
          <a:noFill/>
        </p:spPr>
        <p:txBody>
          <a:bodyPr wrap="square" rtlCol="0">
            <a:spAutoFit/>
          </a:bodyPr>
          <a:lstStyle/>
          <a:p>
            <a:pPr algn="ctr"/>
            <a:r>
              <a:rPr lang="en-US" b="1" dirty="0"/>
              <a:t>Quickness</a:t>
            </a:r>
          </a:p>
          <a:p>
            <a:pPr algn="ctr"/>
            <a:r>
              <a:rPr lang="en-US" b="1" dirty="0"/>
              <a:t>Written Stage Briefing</a:t>
            </a:r>
          </a:p>
          <a:p>
            <a:r>
              <a:rPr lang="en-US" dirty="0"/>
              <a:t>Quickness is a 14 round, 70 point, Comstock speed shoot. There are 4 IPSC targets, 4 colt poppers, and 2 USPSA mini poppers. The best 2 hits on paper will score, and steel must fall to score. The start signal is audible.</a:t>
            </a:r>
          </a:p>
          <a:p>
            <a:endParaRPr lang="en-US" dirty="0"/>
          </a:p>
          <a:p>
            <a:r>
              <a:rPr lang="en-US" dirty="0"/>
              <a:t>The left swinger is activated by the left mini popper, and the right swinger is activated by the right mini popper. Please check the activators prior to walkthrough and set them the same way every time.</a:t>
            </a:r>
          </a:p>
          <a:p>
            <a:endParaRPr lang="en-US" dirty="0"/>
          </a:p>
          <a:p>
            <a:r>
              <a:rPr lang="en-US" dirty="0"/>
              <a:t>Handgun start position is in shooting box, wrists below belt. Handgun is loaded and holstered.</a:t>
            </a:r>
          </a:p>
          <a:p>
            <a:endParaRPr lang="en-US" dirty="0"/>
          </a:p>
          <a:p>
            <a:r>
              <a:rPr lang="en-US" dirty="0"/>
              <a:t>PCC start position is in shooting box. Loaded carbine is held with both hands, stock on belt, safety on.</a:t>
            </a:r>
          </a:p>
          <a:p>
            <a:endParaRPr lang="en-US" dirty="0"/>
          </a:p>
          <a:p>
            <a:r>
              <a:rPr lang="en-US" dirty="0"/>
              <a:t>On start signal, engage the left poppers and static paper OR the right poppers and static paper, then perform a mandatory reload and engage the remaining array. The swingers may be engaged at any time. Failure to perform a mandatory reload will incur a procedural penalty per shot fired until the reload is completed.</a:t>
            </a:r>
          </a:p>
        </p:txBody>
      </p:sp>
    </p:spTree>
    <p:extLst>
      <p:ext uri="{BB962C8B-B14F-4D97-AF65-F5344CB8AC3E}">
        <p14:creationId xmlns:p14="http://schemas.microsoft.com/office/powerpoint/2010/main" val="409202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Mom’s Spaghetti </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14 USPSA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colt poppers, 2 USPSA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Tuxedos, 1 left diagonal, 1 right diagonal</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56798787-61E4-4C60-82F2-C8FB2F793313}"/>
              </a:ext>
            </a:extLst>
          </p:cNvPr>
          <p:cNvPicPr>
            <a:picLocks noChangeAspect="1"/>
          </p:cNvPicPr>
          <p:nvPr/>
        </p:nvPicPr>
        <p:blipFill>
          <a:blip r:embed="rId5"/>
          <a:stretch>
            <a:fillRect/>
          </a:stretch>
        </p:blipFill>
        <p:spPr>
          <a:xfrm>
            <a:off x="180476" y="3446420"/>
            <a:ext cx="7025776" cy="530955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247317"/>
          </a:xfrm>
          <a:prstGeom prst="rect">
            <a:avLst/>
          </a:prstGeom>
          <a:noFill/>
        </p:spPr>
        <p:txBody>
          <a:bodyPr wrap="square" rtlCol="0">
            <a:spAutoFit/>
          </a:bodyPr>
          <a:lstStyle/>
          <a:p>
            <a:pPr algn="ctr"/>
            <a:r>
              <a:rPr lang="en-US" b="1" dirty="0">
                <a:latin typeface="Arial" charset="0"/>
                <a:ea typeface="ＭＳ Ｐゴシック" pitchFamily="-112" charset="-128"/>
                <a:cs typeface="Times New Roman" pitchFamily="-112" charset="0"/>
              </a:rPr>
              <a:t>Mom’s Spaghetti </a:t>
            </a:r>
            <a:endParaRPr lang="en-US" b="1" dirty="0"/>
          </a:p>
          <a:p>
            <a:pPr algn="ctr"/>
            <a:r>
              <a:rPr lang="en-US" b="1" dirty="0"/>
              <a:t>Written Stage Briefing</a:t>
            </a:r>
          </a:p>
          <a:p>
            <a:r>
              <a:rPr lang="en-US" dirty="0"/>
              <a:t>Mom’s Spaghetti is a 32 round, 160 point, Comstock field course. There are 14 USPSA targets, 2 colt poppers, and 2 USPSA mini poppers. The best 2 hits on paper will score, and steel must fall to score. The start signal is audible.</a:t>
            </a:r>
          </a:p>
          <a:p>
            <a:endParaRPr lang="en-US" dirty="0"/>
          </a:p>
          <a:p>
            <a:r>
              <a:rPr lang="en-US" dirty="0"/>
              <a:t>Handgun start position is both feet on X’s, wrists below belt. Handgun is loaded and holstered.</a:t>
            </a:r>
          </a:p>
          <a:p>
            <a:endParaRPr lang="en-US" dirty="0"/>
          </a:p>
          <a:p>
            <a:r>
              <a:rPr lang="en-US" dirty="0"/>
              <a:t>PCC start position is both feet on X’s. Loaded carbine is held with both hands, stock on belt,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478638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Fun in the Sun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33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14 USPSA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5 USPSA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11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tuxedo, 1 left diagonal and 1 right diagonal, 1 50%</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7278B96D-D027-4F82-8348-086D1DA3FED1}"/>
              </a:ext>
            </a:extLst>
          </p:cNvPr>
          <p:cNvPicPr>
            <a:picLocks noChangeAspect="1"/>
          </p:cNvPicPr>
          <p:nvPr/>
        </p:nvPicPr>
        <p:blipFill>
          <a:blip r:embed="rId5"/>
          <a:stretch>
            <a:fillRect/>
          </a:stretch>
        </p:blipFill>
        <p:spPr>
          <a:xfrm>
            <a:off x="180476" y="3431097"/>
            <a:ext cx="7031625" cy="475975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247317"/>
          </a:xfrm>
          <a:prstGeom prst="rect">
            <a:avLst/>
          </a:prstGeom>
          <a:noFill/>
        </p:spPr>
        <p:txBody>
          <a:bodyPr wrap="square" rtlCol="0">
            <a:spAutoFit/>
          </a:bodyPr>
          <a:lstStyle/>
          <a:p>
            <a:pPr algn="ctr"/>
            <a:r>
              <a:rPr lang="en-US" b="1" dirty="0"/>
              <a:t>Fun in the Sun</a:t>
            </a:r>
          </a:p>
          <a:p>
            <a:pPr algn="ctr"/>
            <a:r>
              <a:rPr lang="en-US" b="1" dirty="0"/>
              <a:t>Written Stage Briefing</a:t>
            </a:r>
          </a:p>
          <a:p>
            <a:r>
              <a:rPr lang="en-US" dirty="0"/>
              <a:t>Fun in the Sun is a 33 round, 165 point, Comstock field course. There are 14 USPSA targets and 5 USPSA mini poppers. The best 2 hits on paper will score, and steel must fall to score. The start signal is audible.</a:t>
            </a:r>
          </a:p>
          <a:p>
            <a:endParaRPr lang="en-US" dirty="0"/>
          </a:p>
          <a:p>
            <a:r>
              <a:rPr lang="en-US" dirty="0"/>
              <a:t>Handgun start position is both feet on either set of X’s, wrists below belt. Handgun is loaded and holstered.</a:t>
            </a:r>
          </a:p>
          <a:p>
            <a:endParaRPr lang="en-US" dirty="0"/>
          </a:p>
          <a:p>
            <a:r>
              <a:rPr lang="en-US" dirty="0"/>
              <a:t>PCC start position is both feet on either set of X’s. Loaded carbine is held with both hands, stock on belt,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895248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Bring Your A-Game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35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15 USPSA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 colt poppers, 2 USPSA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26 wall feet</a:t>
                      </a:r>
                    </a:p>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Setup Note: there’s a mini behind the left set of barrels by the berm, and a paper target behind the other set to the right.</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0652EE89-1982-4FE0-BD30-B3B7C122E556}"/>
              </a:ext>
            </a:extLst>
          </p:cNvPr>
          <p:cNvPicPr>
            <a:picLocks noChangeAspect="1"/>
          </p:cNvPicPr>
          <p:nvPr/>
        </p:nvPicPr>
        <p:blipFill>
          <a:blip r:embed="rId5"/>
          <a:stretch>
            <a:fillRect/>
          </a:stretch>
        </p:blipFill>
        <p:spPr>
          <a:xfrm>
            <a:off x="180476" y="3531765"/>
            <a:ext cx="7028401" cy="331031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247317"/>
          </a:xfrm>
          <a:prstGeom prst="rect">
            <a:avLst/>
          </a:prstGeom>
          <a:noFill/>
        </p:spPr>
        <p:txBody>
          <a:bodyPr wrap="square" rtlCol="0">
            <a:spAutoFit/>
          </a:bodyPr>
          <a:lstStyle/>
          <a:p>
            <a:pPr algn="ctr"/>
            <a:r>
              <a:rPr lang="en-US" b="1" dirty="0"/>
              <a:t>Bring Your A-Game</a:t>
            </a:r>
          </a:p>
          <a:p>
            <a:pPr algn="ctr"/>
            <a:r>
              <a:rPr lang="en-US" b="1" dirty="0"/>
              <a:t>Written Stage Briefing</a:t>
            </a:r>
          </a:p>
          <a:p>
            <a:r>
              <a:rPr lang="en-US" dirty="0"/>
              <a:t>Bring Your A-Game is a 35 round, 175 point, Comstock field course. There are 15 USPSA targets, 3 colt poppers, and 2 USPSA mini poppers. The best two hits on paper will score, and steel must fall to score.</a:t>
            </a:r>
          </a:p>
          <a:p>
            <a:endParaRPr lang="en-US" dirty="0"/>
          </a:p>
          <a:p>
            <a:r>
              <a:rPr lang="en-US" dirty="0"/>
              <a:t>Handgun start position is both feet on X’s, wrists below belt. Handgun is loaded and holstered.</a:t>
            </a:r>
          </a:p>
          <a:p>
            <a:endParaRPr lang="en-US" dirty="0"/>
          </a:p>
          <a:p>
            <a:r>
              <a:rPr lang="en-US" dirty="0"/>
              <a:t>PCC start position is both feet on X’s. Loaded carbine is held with both hands, stock on belt,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2428</TotalTime>
  <Words>748</Words>
  <Application>Microsoft Office PowerPoint</Application>
  <PresentationFormat>Custom</PresentationFormat>
  <Paragraphs>84</Paragraphs>
  <Slides>8</Slides>
  <Notes>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215</cp:revision>
  <cp:lastPrinted>2016-01-15T21:54:08Z</cp:lastPrinted>
  <dcterms:created xsi:type="dcterms:W3CDTF">2002-08-21T12:11:08Z</dcterms:created>
  <dcterms:modified xsi:type="dcterms:W3CDTF">2020-08-25T13:11:13Z</dcterms:modified>
  <cp:category>Shooting</cp:category>
</cp:coreProperties>
</file>